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86" r:id="rId5"/>
    <p:sldId id="302" r:id="rId6"/>
    <p:sldId id="299" r:id="rId7"/>
    <p:sldId id="304" r:id="rId8"/>
    <p:sldId id="296" r:id="rId9"/>
    <p:sldId id="288" r:id="rId10"/>
    <p:sldId id="293" r:id="rId11"/>
    <p:sldId id="294" r:id="rId12"/>
    <p:sldId id="291" r:id="rId13"/>
    <p:sldId id="295" r:id="rId14"/>
    <p:sldId id="306" r:id="rId15"/>
    <p:sldId id="30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111"/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98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doc.co.kr/healthstory/news/C0000469622" TargetMode="External"/><Relationship Id="rId13" Type="http://schemas.openxmlformats.org/officeDocument/2006/relationships/hyperlink" Target="https://namu.wiki/w/%ED%82%A4%EC%9C%84(%EA%B3%BC%EC%9D%BC)" TargetMode="External"/><Relationship Id="rId3" Type="http://schemas.openxmlformats.org/officeDocument/2006/relationships/hyperlink" Target="https://namu.wiki/w/%EC%88%98%EB%B0%95" TargetMode="External"/><Relationship Id="rId7" Type="http://schemas.openxmlformats.org/officeDocument/2006/relationships/hyperlink" Target="https://namu.wiki/w/%EC%82%AC%EA%B3%BC" TargetMode="External"/><Relationship Id="rId12" Type="http://schemas.openxmlformats.org/officeDocument/2006/relationships/hyperlink" Target="https://www.crowdpic.net/photos/%EB%B0%A4%EC%86%A1%EC%9D%B4" TargetMode="External"/><Relationship Id="rId2" Type="http://schemas.openxmlformats.org/officeDocument/2006/relationships/hyperlink" Target="https://www.ac-illust.com/ko/clipart/1151845/%EA%B5%AC%EA%B8%89-%EC%83%81%EC%9E%90-%EB%85%B9%EC%83%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flnews.co.kr/news/articleView.html?idxno=125752" TargetMode="External"/><Relationship Id="rId11" Type="http://schemas.openxmlformats.org/officeDocument/2006/relationships/hyperlink" Target="https://namu.wiki/w/%EB%91%90%EB%A6%AC%EC%95%88?__cf_chl_managed_tk__=UtME7mwn5tYo_b2WBvdgIKZTrnAjn10_Ddo.a9oClJE-1640263956-0-gaNycGzNCiU" TargetMode="External"/><Relationship Id="rId5" Type="http://schemas.openxmlformats.org/officeDocument/2006/relationships/hyperlink" Target="https://folkency.nfm.go.kr/kr/topic/detail/8169" TargetMode="External"/><Relationship Id="rId10" Type="http://schemas.openxmlformats.org/officeDocument/2006/relationships/hyperlink" Target="https://m.blog.daum.net/tmkor/15424942" TargetMode="External"/><Relationship Id="rId4" Type="http://schemas.openxmlformats.org/officeDocument/2006/relationships/hyperlink" Target="https://namu.wiki/w/%ED%8C%8C%EC%9D%B8%EC%95%A0%ED%94%8C" TargetMode="External"/><Relationship Id="rId9" Type="http://schemas.openxmlformats.org/officeDocument/2006/relationships/hyperlink" Target="https://brunch.co.kr/@qkfka4364/2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24574" y="2916258"/>
            <a:ext cx="624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FruitsPangPang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28305" y="5197642"/>
            <a:ext cx="8239760" cy="1274616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9848" y="5373285"/>
            <a:ext cx="787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2017180012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박주용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2017180029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이예준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2017182030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정내훈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88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중점 연구 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6480" y="2053389"/>
            <a:ext cx="10295288" cy="39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7572" y="1529414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Inteligent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 Player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멀티플레이를 위한 플레이어 대체 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과일을 먹고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던지고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HP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줄어들면 구급상자로 달려간다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Behavior Tree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행동패턴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과일 특화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터지고 흘러내리는 효과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제작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액터들의 실시간 동기화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자체 제작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bandicam_2021-12-23_23-17-12-380">
            <a:hlinkClick r:id="" action="ppaction://media"/>
            <a:extLst>
              <a:ext uri="{FF2B5EF4-FFF2-40B4-BE49-F238E27FC236}">
                <a16:creationId xmlns:a16="http://schemas.microsoft.com/office/drawing/2014/main" id="{F22201EF-3B2B-4608-9C90-5816258AD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727" y="1253698"/>
            <a:ext cx="8070848" cy="49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6. </a:t>
            </a:r>
            <a:r>
              <a:rPr lang="ko-KR" altLang="en-US" sz="4800"/>
              <a:t>개인별 준비 현황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3014627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4863376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1138923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3784216"/>
            <a:ext cx="6918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, 3D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r>
              <a:rPr lang="en-US" altLang="ko-KR" sz="2400" b="1" dirty="0">
                <a:latin typeface="+mj-ea"/>
                <a:ea typeface="+mj-ea"/>
              </a:rPr>
              <a:t>1,2, C, C++, STL, </a:t>
            </a:r>
            <a:r>
              <a:rPr lang="ko-KR" altLang="en-US" sz="2400" b="1" dirty="0">
                <a:latin typeface="+mj-ea"/>
                <a:ea typeface="+mj-ea"/>
              </a:rPr>
              <a:t>게임엔진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+mj-ea"/>
                <a:ea typeface="+mj-ea"/>
              </a:rPr>
              <a:t>작업 현황 </a:t>
            </a:r>
            <a:r>
              <a:rPr lang="en-US" altLang="ko-KR" sz="2400" b="1" dirty="0">
                <a:latin typeface="+mj-ea"/>
                <a:ea typeface="+mj-ea"/>
              </a:rPr>
              <a:t>–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617980" y="5540530"/>
            <a:ext cx="9947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게임엔진</a:t>
            </a:r>
            <a:r>
              <a:rPr lang="en-US" altLang="ko-KR" sz="2400" b="1" dirty="0"/>
              <a:t>, C, C++, STL, </a:t>
            </a:r>
            <a:r>
              <a:rPr lang="ko-KR" altLang="en-US" sz="2400" b="1" dirty="0"/>
              <a:t>네트워크게임프로그래밍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네트워크 동기화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1881463"/>
            <a:ext cx="671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400" b="1" dirty="0"/>
              <a:t>, C++, STL, 3D</a:t>
            </a:r>
            <a:r>
              <a:rPr lang="ko-KR" altLang="en-US" sz="2400" b="1" dirty="0"/>
              <a:t>모델링</a:t>
            </a:r>
            <a:r>
              <a:rPr lang="en-US" altLang="ko-KR" sz="2400" b="1" dirty="0"/>
              <a:t>1 , </a:t>
            </a:r>
            <a:r>
              <a:rPr lang="ko-KR" altLang="en-US" sz="2400" b="1" dirty="0"/>
              <a:t>게임서버프로그래밍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작업 현황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캐릭터 이동 및 공격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322036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49788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131701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25913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4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7. </a:t>
            </a:r>
            <a:r>
              <a:rPr lang="ko-KR" altLang="en-US" sz="4800" dirty="0"/>
              <a:t>타 게임과의 비교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86EA1-0A6F-4D2E-AA8A-71A4D659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2676710"/>
            <a:ext cx="2453986" cy="236309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330F39C6-B097-4411-8F4A-3D4922665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88" y="1848139"/>
            <a:ext cx="289329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>서든어택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3E599B0-A305-4176-97F3-986301D54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3309" y="1848139"/>
            <a:ext cx="7278255" cy="47162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0" indent="0">
              <a:buNone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역동적인 시각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터지는 과일들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흘러내리는 과육</a:t>
            </a:r>
            <a:endParaRPr lang="en-US" altLang="ko-KR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무기의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무기를 가지고 시작하지 않고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내에서 지속적으로 획득해야 한다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 선택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부활 시 원하는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지역을 플레이어가 선택할 수 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046480" y="3062208"/>
            <a:ext cx="10566400" cy="1628190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046480" y="4841659"/>
            <a:ext cx="10566400" cy="1577203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046480" y="1294056"/>
            <a:ext cx="10566400" cy="1654062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445260" y="4101417"/>
            <a:ext cx="854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latin typeface="+mj-ea"/>
                <a:ea typeface="+mj-ea"/>
              </a:rPr>
              <a:t>파티클</a:t>
            </a:r>
            <a:r>
              <a:rPr lang="ko-KR" altLang="en-US" sz="2400" b="1" dirty="0">
                <a:latin typeface="+mj-ea"/>
                <a:ea typeface="+mj-ea"/>
              </a:rPr>
              <a:t> 제작 및 효과 구현 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모델링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B0D78-7A1A-43B6-A249-AE60BA8A212A}"/>
              </a:ext>
            </a:extLst>
          </p:cNvPr>
          <p:cNvSpPr txBox="1"/>
          <p:nvPr/>
        </p:nvSpPr>
        <p:spPr>
          <a:xfrm>
            <a:off x="1445260" y="5712085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〮 게임서버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로비서버 제작</a:t>
            </a:r>
            <a:endParaRPr lang="en-US" altLang="ko-KR" sz="2400" b="1"/>
          </a:p>
          <a:p>
            <a:endParaRPr lang="ko-KR" altLang="en-US" sz="2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445260" y="2275146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오토 플레이어 제작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디자인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endParaRPr lang="en-US" altLang="ko-KR" sz="2400" b="1" dirty="0"/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539399" y="336040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이예준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539399" y="490488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이수민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539399" y="144965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76577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65652"/>
              </p:ext>
            </p:extLst>
          </p:nvPr>
        </p:nvGraphicFramePr>
        <p:xfrm>
          <a:off x="112293" y="1152098"/>
          <a:ext cx="12016957" cy="568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449">
                  <a:extLst>
                    <a:ext uri="{9D8B030D-6E8A-4147-A177-3AD203B41FA5}">
                      <a16:colId xmlns:a16="http://schemas.microsoft.com/office/drawing/2014/main" val="3515995900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1390963655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61059508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708730273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10194339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89129410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3087169424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2803976047"/>
                    </a:ext>
                  </a:extLst>
                </a:gridCol>
                <a:gridCol w="675672">
                  <a:extLst>
                    <a:ext uri="{9D8B030D-6E8A-4147-A177-3AD203B41FA5}">
                      <a16:colId xmlns:a16="http://schemas.microsoft.com/office/drawing/2014/main" val="158584700"/>
                    </a:ext>
                  </a:extLst>
                </a:gridCol>
                <a:gridCol w="780189">
                  <a:extLst>
                    <a:ext uri="{9D8B030D-6E8A-4147-A177-3AD203B41FA5}">
                      <a16:colId xmlns:a16="http://schemas.microsoft.com/office/drawing/2014/main" val="1969349717"/>
                    </a:ext>
                  </a:extLst>
                </a:gridCol>
              </a:tblGrid>
              <a:tr h="60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학기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63872"/>
                  </a:ext>
                </a:extLst>
              </a:tr>
              <a:tr h="345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데모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70"/>
                  </a:ext>
                </a:extLst>
              </a:tr>
              <a:tr h="27935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리소스 수집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5688"/>
                  </a:ext>
                </a:extLst>
              </a:tr>
              <a:tr h="279355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69762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805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과일 </a:t>
                      </a:r>
                      <a:r>
                        <a:rPr lang="ko-KR" altLang="en-US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효과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0671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Auto player </a:t>
                      </a:r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23351"/>
                  </a:ext>
                </a:extLst>
              </a:tr>
              <a:tr h="515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진행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92390"/>
                  </a:ext>
                </a:extLst>
              </a:tr>
              <a:tr h="25786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컨텐츠 구현</a:t>
                      </a:r>
                      <a:r>
                        <a:rPr lang="en-US" altLang="ko-KR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(UI, Sound, Balance)</a:t>
                      </a:r>
                      <a:endParaRPr lang="ko-KR" altLang="en-US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67199"/>
                  </a:ext>
                </a:extLst>
              </a:tr>
              <a:tr h="257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05954"/>
                  </a:ext>
                </a:extLst>
              </a:tr>
              <a:tr h="465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 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280494"/>
                  </a:ext>
                </a:extLst>
              </a:tr>
              <a:tr h="5587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021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6901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8. </a:t>
            </a:r>
            <a:r>
              <a:rPr lang="ko-KR" altLang="en-US" sz="4800" dirty="0"/>
              <a:t>개발일정 및 역할 분담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50D05-B917-40F2-8F72-65CACBFD645A}"/>
              </a:ext>
            </a:extLst>
          </p:cNvPr>
          <p:cNvSpPr/>
          <p:nvPr/>
        </p:nvSpPr>
        <p:spPr>
          <a:xfrm>
            <a:off x="8075216" y="391077"/>
            <a:ext cx="1129553" cy="251012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37FA86-67D8-4D8B-A5EE-AFF477723E32}"/>
              </a:ext>
            </a:extLst>
          </p:cNvPr>
          <p:cNvSpPr/>
          <p:nvPr/>
        </p:nvSpPr>
        <p:spPr>
          <a:xfrm>
            <a:off x="8075215" y="736599"/>
            <a:ext cx="1129553" cy="2510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DD0BC4-30FB-4FCE-869C-5B085E00D6BF}"/>
              </a:ext>
            </a:extLst>
          </p:cNvPr>
          <p:cNvSpPr/>
          <p:nvPr/>
        </p:nvSpPr>
        <p:spPr>
          <a:xfrm>
            <a:off x="10072146" y="396987"/>
            <a:ext cx="1129553" cy="251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30EB8-64E2-40F9-AB69-6F9ABD0590D0}"/>
              </a:ext>
            </a:extLst>
          </p:cNvPr>
          <p:cNvSpPr/>
          <p:nvPr/>
        </p:nvSpPr>
        <p:spPr>
          <a:xfrm>
            <a:off x="10072145" y="736599"/>
            <a:ext cx="1129553" cy="2510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0B59F-F0C1-4724-8682-2B964336002A}"/>
              </a:ext>
            </a:extLst>
          </p:cNvPr>
          <p:cNvSpPr txBox="1"/>
          <p:nvPr/>
        </p:nvSpPr>
        <p:spPr>
          <a:xfrm>
            <a:off x="9204769" y="365784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박주용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B122-F9B6-4C14-A545-FA586BB35B59}"/>
              </a:ext>
            </a:extLst>
          </p:cNvPr>
          <p:cNvSpPr txBox="1"/>
          <p:nvPr/>
        </p:nvSpPr>
        <p:spPr>
          <a:xfrm>
            <a:off x="9211624" y="69282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이예준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E0732-B055-4E4A-9E5E-48B4875E8988}"/>
              </a:ext>
            </a:extLst>
          </p:cNvPr>
          <p:cNvSpPr txBox="1"/>
          <p:nvPr/>
        </p:nvSpPr>
        <p:spPr>
          <a:xfrm>
            <a:off x="11201698" y="385893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이수민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A428-0E55-4093-83CC-04A390CD48C8}"/>
              </a:ext>
            </a:extLst>
          </p:cNvPr>
          <p:cNvSpPr txBox="1"/>
          <p:nvPr/>
        </p:nvSpPr>
        <p:spPr>
          <a:xfrm>
            <a:off x="11201698" y="704338"/>
            <a:ext cx="85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766A3-8C7E-4ACF-95D6-3D44C916DB10}"/>
              </a:ext>
            </a:extLst>
          </p:cNvPr>
          <p:cNvSpPr/>
          <p:nvPr/>
        </p:nvSpPr>
        <p:spPr>
          <a:xfrm>
            <a:off x="5697317" y="1801802"/>
            <a:ext cx="910168" cy="3625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E4FCD-F033-4C80-9FE3-8A9DA7E7AA90}"/>
              </a:ext>
            </a:extLst>
          </p:cNvPr>
          <p:cNvSpPr/>
          <p:nvPr/>
        </p:nvSpPr>
        <p:spPr>
          <a:xfrm>
            <a:off x="6629366" y="2164387"/>
            <a:ext cx="1313364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FC82F6-FFDF-4BD5-B020-DCEB67E883B6}"/>
              </a:ext>
            </a:extLst>
          </p:cNvPr>
          <p:cNvSpPr/>
          <p:nvPr/>
        </p:nvSpPr>
        <p:spPr>
          <a:xfrm>
            <a:off x="6629366" y="2540737"/>
            <a:ext cx="1313364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CB6272-9956-4D42-B1C2-99F259B240C7}"/>
              </a:ext>
            </a:extLst>
          </p:cNvPr>
          <p:cNvSpPr/>
          <p:nvPr/>
        </p:nvSpPr>
        <p:spPr>
          <a:xfrm>
            <a:off x="6625415" y="2907628"/>
            <a:ext cx="3343337" cy="5162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A53518-29B0-414D-B2A9-BDB8E3962585}"/>
              </a:ext>
            </a:extLst>
          </p:cNvPr>
          <p:cNvSpPr/>
          <p:nvPr/>
        </p:nvSpPr>
        <p:spPr>
          <a:xfrm>
            <a:off x="6625415" y="3475295"/>
            <a:ext cx="3343337" cy="4961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0EAB0A-8356-48F3-B97A-55FC61DB6267}"/>
              </a:ext>
            </a:extLst>
          </p:cNvPr>
          <p:cNvSpPr/>
          <p:nvPr/>
        </p:nvSpPr>
        <p:spPr>
          <a:xfrm>
            <a:off x="6625417" y="4008278"/>
            <a:ext cx="3343335" cy="53298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961056-3C56-44EF-AD04-B9EA4EB179E7}"/>
              </a:ext>
            </a:extLst>
          </p:cNvPr>
          <p:cNvSpPr/>
          <p:nvPr/>
        </p:nvSpPr>
        <p:spPr>
          <a:xfrm>
            <a:off x="7996516" y="4575797"/>
            <a:ext cx="1972235" cy="4696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E5BE2F-0583-4CEC-9228-A7DFE81D80BC}"/>
              </a:ext>
            </a:extLst>
          </p:cNvPr>
          <p:cNvSpPr/>
          <p:nvPr/>
        </p:nvSpPr>
        <p:spPr>
          <a:xfrm>
            <a:off x="9345670" y="5078356"/>
            <a:ext cx="1989738" cy="344973"/>
          </a:xfrm>
          <a:prstGeom prst="rect">
            <a:avLst/>
          </a:prstGeom>
          <a:solidFill>
            <a:srgbClr val="FF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247228-40D4-4B0D-A0C8-169906B70042}"/>
              </a:ext>
            </a:extLst>
          </p:cNvPr>
          <p:cNvSpPr/>
          <p:nvPr/>
        </p:nvSpPr>
        <p:spPr>
          <a:xfrm>
            <a:off x="9336705" y="5454706"/>
            <a:ext cx="1989738" cy="335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E6978D-E1BF-4381-8451-B4F02EE8A5D3}"/>
              </a:ext>
            </a:extLst>
          </p:cNvPr>
          <p:cNvSpPr/>
          <p:nvPr/>
        </p:nvSpPr>
        <p:spPr>
          <a:xfrm>
            <a:off x="9328165" y="5827192"/>
            <a:ext cx="2007243" cy="4271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8403-AE1D-4747-8BD0-D756AD2EF599}"/>
              </a:ext>
            </a:extLst>
          </p:cNvPr>
          <p:cNvSpPr/>
          <p:nvPr/>
        </p:nvSpPr>
        <p:spPr>
          <a:xfrm>
            <a:off x="11362728" y="6300230"/>
            <a:ext cx="771300" cy="5100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102A-B1F3-4257-A9F6-80E4BC42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9. </a:t>
            </a:r>
            <a:r>
              <a:rPr lang="ko-KR" altLang="en-US" sz="4800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DA120-8B45-4B4B-9A07-AA70D6C5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6"/>
            <a:ext cx="10515600" cy="47453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50" dirty="0">
              <a:hlinkClick r:id="rId2"/>
            </a:endParaRPr>
          </a:p>
          <a:p>
            <a:pPr marL="0" indent="0">
              <a:buNone/>
            </a:pPr>
            <a:r>
              <a:rPr lang="ko-KR" altLang="en-US" sz="1050" dirty="0"/>
              <a:t>구급상자 </a:t>
            </a:r>
            <a:r>
              <a:rPr lang="en-US" altLang="ko-KR" sz="1050" u="sng" dirty="0">
                <a:hlinkClick r:id="rId2"/>
              </a:rPr>
              <a:t> https://www.ac-illust.com/ko/clipart/1151845/%EA%B5%AC%EA%B8%89-%EC%83%81%EC%9E%90-%EB%85%B9%EC%83%89</a:t>
            </a:r>
            <a:r>
              <a:rPr lang="en-US" altLang="ko-KR" sz="1050" u="sng" dirty="0"/>
              <a:t> </a:t>
            </a:r>
          </a:p>
          <a:p>
            <a:pPr marL="0" indent="0">
              <a:buNone/>
            </a:pPr>
            <a:r>
              <a:rPr lang="ko-KR" altLang="en-US" sz="1050" dirty="0"/>
              <a:t>수박 </a:t>
            </a:r>
            <a:r>
              <a:rPr lang="en-US" altLang="ko-KR" sz="1050" dirty="0">
                <a:hlinkClick r:id="rId3"/>
              </a:rPr>
              <a:t>https://namu.wiki/w/%EC%88%98%EB%B0%95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파인애플 </a:t>
            </a:r>
            <a:r>
              <a:rPr lang="en-US" altLang="ko-KR" sz="1050" dirty="0">
                <a:hlinkClick r:id="rId4"/>
              </a:rPr>
              <a:t>https://namu.wiki/w/%ED%8C%8C%EC%9D%B8%EC%95%A0%ED%94%8C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호박 </a:t>
            </a:r>
            <a:r>
              <a:rPr lang="en-US" altLang="ko-KR" sz="1050" dirty="0">
                <a:hlinkClick r:id="rId5"/>
              </a:rPr>
              <a:t>https://folkency.nfm.go.kr/kr/topic/detail/8169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토마토 </a:t>
            </a:r>
            <a:r>
              <a:rPr lang="en-US" altLang="ko-KR" sz="1050" dirty="0">
                <a:hlinkClick r:id="rId6"/>
              </a:rPr>
              <a:t>http://www.aflnews.co.kr/news/articleView.html?idxno=125752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사과 </a:t>
            </a:r>
            <a:r>
              <a:rPr lang="en-US" altLang="ko-KR" sz="1050" dirty="0">
                <a:hlinkClick r:id="rId7"/>
              </a:rPr>
              <a:t>https://namu.wiki/w/%EC%82%AC%EA%B3%BC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바나나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8"/>
              </a:rPr>
              <a:t>https://www.hidoc.co.kr/healthstory/news/C0000469622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당근 </a:t>
            </a:r>
            <a:r>
              <a:rPr lang="en-US" altLang="ko-KR" sz="1050" dirty="0">
                <a:hlinkClick r:id="rId9"/>
              </a:rPr>
              <a:t>https://brunch.co.kr/@qkfka4364/29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대파 </a:t>
            </a:r>
            <a:r>
              <a:rPr lang="en-US" altLang="ko-KR" sz="1050" dirty="0">
                <a:hlinkClick r:id="rId10"/>
              </a:rPr>
              <a:t>https://m.blog.daum.net/tmkor/15424942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 err="1"/>
              <a:t>두리안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11"/>
              </a:rPr>
              <a:t>https://namu.wiki/w/%EB%91%90%EB%A6%AC%EC%95%88?__cf_chl_managed_tk__=UtME7mwn5tYo_b2WBvdgIKZTrnAjn10_Ddo.a9oClJE-1640263956-0-gaNycGzNCiU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밤송이 </a:t>
            </a:r>
            <a:r>
              <a:rPr lang="en-US" altLang="ko-KR" sz="1050" dirty="0">
                <a:hlinkClick r:id="rId12"/>
              </a:rPr>
              <a:t>https://www.crowdpic.net/photos/%EB%B0%A4%EC%86%A1%EC%9D%B4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키위 </a:t>
            </a:r>
            <a:r>
              <a:rPr lang="en-US" altLang="ko-KR" sz="1050" dirty="0">
                <a:hlinkClick r:id="rId13"/>
              </a:rPr>
              <a:t>https://namu.wiki/w/%ED%82%A4%EC%9C%84(%EA%B3%BC%EC%9D%BC)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서든어택</a:t>
            </a:r>
            <a:r>
              <a:rPr lang="en-US" altLang="ko-KR" sz="1050" dirty="0"/>
              <a:t> </a:t>
            </a:r>
            <a:r>
              <a:rPr lang="en-US" altLang="ko-KR" sz="1050"/>
              <a:t>https://game.naver.com/lounge/Sudden_Attack/home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5779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-3403" y="-455645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658286" y="74434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658286" y="-104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758394" y="798476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연구 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758394" y="1372845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게임소개 및 특징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754543" y="194997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게임 방법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754543" y="2511426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/>
                <a:t>개발 환경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749490" y="3097315"/>
            <a:ext cx="4321223" cy="400505"/>
            <a:chOff x="926199" y="2450036"/>
            <a:chExt cx="2749072" cy="4248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26199" y="245003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382318" y="2450455"/>
              <a:ext cx="2292953" cy="42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중점 연구 과제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36497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006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70604" y="3633256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/>
              <a:t>개인별 준비 현황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142909"/>
            <a:ext cx="229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타 게임과의 비교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9489" y="41582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007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F456A-E1A0-49AD-AC4E-14544C882F45}"/>
              </a:ext>
            </a:extLst>
          </p:cNvPr>
          <p:cNvSpPr txBox="1"/>
          <p:nvPr/>
        </p:nvSpPr>
        <p:spPr>
          <a:xfrm>
            <a:off x="1496977" y="4690166"/>
            <a:ext cx="421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개발일정 및 역할 분담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5E608-E697-46A1-93A6-AA5B36F5BAA1}"/>
              </a:ext>
            </a:extLst>
          </p:cNvPr>
          <p:cNvSpPr txBox="1"/>
          <p:nvPr/>
        </p:nvSpPr>
        <p:spPr>
          <a:xfrm>
            <a:off x="748027" y="469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008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CB5AD5-FDA1-44C9-BAAA-2DD1FF29BA22}"/>
              </a:ext>
            </a:extLst>
          </p:cNvPr>
          <p:cNvSpPr txBox="1"/>
          <p:nvPr/>
        </p:nvSpPr>
        <p:spPr>
          <a:xfrm>
            <a:off x="748027" y="5213070"/>
            <a:ext cx="3861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009   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사진 출처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연구 목적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3420" y="1829383"/>
            <a:ext cx="10186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학교에서 배운 내용을 활용하여 게임을 제작한다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Unreal C++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심도 있게 이해하고 활용할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IOCP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제작하고 상용엔진과 연동할 수 있게 한다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2. </a:t>
            </a:r>
            <a:r>
              <a:rPr lang="ko-KR" altLang="en-US" sz="4800"/>
              <a:t>게임소개 및 특징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59026" y="1530142"/>
            <a:ext cx="102579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슈팅게임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- 8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인용 멀티플레이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과일들을 수집하여 상대방에게 던져 데미지를 입힌다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과일마다 고유한 효과를 가지고 있음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지물을 활용한 전투 방식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808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캐릭터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6CF69-B706-464D-8B2F-EDDD4FD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8" y="1873443"/>
            <a:ext cx="2900218" cy="386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4D15-B8B7-49B2-BAB4-198F81C749FD}"/>
              </a:ext>
            </a:extLst>
          </p:cNvPr>
          <p:cNvSpPr txBox="1"/>
          <p:nvPr/>
        </p:nvSpPr>
        <p:spPr>
          <a:xfrm>
            <a:off x="4764505" y="2101516"/>
            <a:ext cx="66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8m/s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 속도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12m/s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뛰기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던지기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휘두르기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–</a:t>
            </a:r>
            <a:r>
              <a:rPr lang="ko-KR" altLang="en-US" sz="4800" dirty="0"/>
              <a:t>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88CC5-9724-49B5-A533-F8D8F626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8" y="1341118"/>
            <a:ext cx="5016982" cy="503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EDD28-E7C3-4CDE-9656-430A11218F80}"/>
              </a:ext>
            </a:extLst>
          </p:cNvPr>
          <p:cNvSpPr txBox="1"/>
          <p:nvPr/>
        </p:nvSpPr>
        <p:spPr>
          <a:xfrm>
            <a:off x="6478698" y="1822528"/>
            <a:ext cx="165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리스폰</a:t>
            </a:r>
            <a:r>
              <a:rPr lang="ko-KR" altLang="en-US" sz="1600" dirty="0"/>
              <a:t> 지역</a:t>
            </a:r>
            <a:endParaRPr lang="en-US" altLang="ko-KR" sz="1600" dirty="0"/>
          </a:p>
          <a:p>
            <a:r>
              <a:rPr lang="ko-KR" altLang="en-US" sz="1600" dirty="0"/>
              <a:t>건물</a:t>
            </a:r>
            <a:endParaRPr lang="en-US" altLang="ko-KR" sz="1600" dirty="0"/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과일나무</a:t>
            </a:r>
            <a:r>
              <a:rPr lang="en-US" altLang="ko-KR" sz="1600" dirty="0"/>
              <a:t>2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0A873-7F47-4D25-94EA-082496D5C2DC}"/>
              </a:ext>
            </a:extLst>
          </p:cNvPr>
          <p:cNvSpPr txBox="1"/>
          <p:nvPr/>
        </p:nvSpPr>
        <p:spPr>
          <a:xfrm>
            <a:off x="6997247" y="3958255"/>
            <a:ext cx="4519186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부활 시 </a:t>
            </a:r>
            <a:r>
              <a:rPr lang="ko-KR" altLang="en-US" sz="2000" dirty="0" err="1"/>
              <a:t>리스폰</a:t>
            </a:r>
            <a:r>
              <a:rPr lang="ko-KR" altLang="en-US" sz="2000" dirty="0"/>
              <a:t> 지역을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F0DA2-9768-4605-BC5B-2C8611C2DB12}"/>
              </a:ext>
            </a:extLst>
          </p:cNvPr>
          <p:cNvSpPr txBox="1"/>
          <p:nvPr/>
        </p:nvSpPr>
        <p:spPr>
          <a:xfrm>
            <a:off x="6363855" y="5689600"/>
            <a:ext cx="258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크기</a:t>
            </a:r>
            <a:r>
              <a:rPr lang="en-US" altLang="ko-KR" dirty="0"/>
              <a:t>: 500m x 500m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0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EA50C6-947F-4374-9BAE-984CC228F74D}"/>
              </a:ext>
            </a:extLst>
          </p:cNvPr>
          <p:cNvSpPr/>
          <p:nvPr/>
        </p:nvSpPr>
        <p:spPr>
          <a:xfrm>
            <a:off x="6185780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6C03EB-B121-4776-8B01-780337EC5814}"/>
              </a:ext>
            </a:extLst>
          </p:cNvPr>
          <p:cNvSpPr/>
          <p:nvPr/>
        </p:nvSpPr>
        <p:spPr>
          <a:xfrm>
            <a:off x="6176542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8C44C1-A98A-4B26-A276-4D2791447D1C}"/>
              </a:ext>
            </a:extLst>
          </p:cNvPr>
          <p:cNvSpPr/>
          <p:nvPr/>
        </p:nvSpPr>
        <p:spPr>
          <a:xfrm>
            <a:off x="603513" y="3077166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5802EE-8B58-43AB-9278-649764BFFC20}"/>
              </a:ext>
            </a:extLst>
          </p:cNvPr>
          <p:cNvSpPr/>
          <p:nvPr/>
        </p:nvSpPr>
        <p:spPr>
          <a:xfrm>
            <a:off x="6180900" y="1159061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9B6F0-8F2E-48FE-941A-AE1778B1920F}"/>
              </a:ext>
            </a:extLst>
          </p:cNvPr>
          <p:cNvSpPr/>
          <p:nvPr/>
        </p:nvSpPr>
        <p:spPr>
          <a:xfrm>
            <a:off x="603514" y="1188292"/>
            <a:ext cx="4312505" cy="1831996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32000" y="17503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32000" y="128596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게임소개 </a:t>
            </a:r>
            <a:r>
              <a:rPr lang="en-US" altLang="ko-KR" sz="4800" dirty="0"/>
              <a:t>- </a:t>
            </a:r>
            <a:r>
              <a:rPr lang="ko-KR" altLang="en-US" sz="4800" dirty="0"/>
              <a:t>아이템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32000" y="114861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514" y="1127370"/>
            <a:ext cx="10556486" cy="511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   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토마토     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수박       파인애플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〮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최루탄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당근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   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딱딱한 대파                                  밤                 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두리안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2AB04-D212-43E6-81AE-D520738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6" y="1561461"/>
            <a:ext cx="1027195" cy="10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307B34-A9AC-426E-84E9-193121B3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1250280"/>
            <a:ext cx="1027195" cy="13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F7368-0612-43A5-89E3-7CD6F508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603" y="3423768"/>
            <a:ext cx="1040781" cy="1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E5B2F4-87D7-453C-B53E-310FEF6CF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7" y="3414445"/>
            <a:ext cx="1334600" cy="9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7A70DB6-4AE4-4435-B650-8730F73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52" y="3519732"/>
            <a:ext cx="1159625" cy="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80BD533-6A87-4469-B45F-04FA3DA7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6" y="3521527"/>
            <a:ext cx="1157637" cy="8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4481991-C338-46ED-9891-7478AFB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8" y="1563195"/>
            <a:ext cx="1547601" cy="103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CA4E814-C9B9-45A5-8AFB-BD7241F9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9" y="1623052"/>
            <a:ext cx="907947" cy="9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25EF0A1-AD96-4B7E-B9F3-13EDAD9E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73" y="1605748"/>
            <a:ext cx="1005202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4F65C88-864E-4C90-89B0-31824378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60" y="1623802"/>
            <a:ext cx="1333159" cy="10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3630513-379E-41AB-BE7C-FBBE544824F0}"/>
              </a:ext>
            </a:extLst>
          </p:cNvPr>
          <p:cNvSpPr/>
          <p:nvPr/>
        </p:nvSpPr>
        <p:spPr>
          <a:xfrm>
            <a:off x="1996295" y="5054871"/>
            <a:ext cx="2919724" cy="1317535"/>
          </a:xfrm>
          <a:prstGeom prst="roundRect">
            <a:avLst/>
          </a:prstGeom>
          <a:solidFill>
            <a:srgbClr val="FF111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C53A9-E0A2-4480-B02D-6DBC15298B09}"/>
              </a:ext>
            </a:extLst>
          </p:cNvPr>
          <p:cNvSpPr txBox="1"/>
          <p:nvPr/>
        </p:nvSpPr>
        <p:spPr>
          <a:xfrm>
            <a:off x="6290280" y="5247720"/>
            <a:ext cx="142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바나나껍질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9B176A62-17B5-4227-B1DA-E07E280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3" y="5102228"/>
            <a:ext cx="1256804" cy="12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69F0C-F687-496C-ABAE-D1E0835A4A95}"/>
              </a:ext>
            </a:extLst>
          </p:cNvPr>
          <p:cNvSpPr txBox="1"/>
          <p:nvPr/>
        </p:nvSpPr>
        <p:spPr>
          <a:xfrm>
            <a:off x="2067524" y="5234198"/>
            <a:ext cx="146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구급상자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D084C839-DBB3-42F7-970C-EFA86722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7" y="5294805"/>
            <a:ext cx="1216100" cy="7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3. </a:t>
            </a:r>
            <a:r>
              <a:rPr lang="ko-KR" altLang="en-US" sz="4800"/>
              <a:t>게임 방법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0602" y="1585457"/>
            <a:ext cx="1002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 , SPACE(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Shift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달리기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 전환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투척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 클릭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(1,2,3,4):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변경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지뢰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파밍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Tab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 맵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0CDEDC-4E76-42DA-B584-B2ACAEA13016}"/>
              </a:ext>
            </a:extLst>
          </p:cNvPr>
          <p:cNvSpPr/>
          <p:nvPr/>
        </p:nvSpPr>
        <p:spPr>
          <a:xfrm>
            <a:off x="5524901" y="1690061"/>
            <a:ext cx="6112043" cy="370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5BB7098-F677-40F2-B317-1F7A057F3B47}"/>
              </a:ext>
            </a:extLst>
          </p:cNvPr>
          <p:cNvSpPr/>
          <p:nvPr/>
        </p:nvSpPr>
        <p:spPr>
          <a:xfrm>
            <a:off x="8494692" y="3668823"/>
            <a:ext cx="490888" cy="1203158"/>
          </a:xfrm>
          <a:prstGeom prst="ca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ECF9-FCB5-4626-ADCF-4D642CA17889}"/>
              </a:ext>
            </a:extLst>
          </p:cNvPr>
          <p:cNvSpPr txBox="1"/>
          <p:nvPr/>
        </p:nvSpPr>
        <p:spPr>
          <a:xfrm>
            <a:off x="7878432" y="49383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27EF5-DBB9-4D7D-8B88-E9411D773D34}"/>
              </a:ext>
            </a:extLst>
          </p:cNvPr>
          <p:cNvSpPr/>
          <p:nvPr/>
        </p:nvSpPr>
        <p:spPr>
          <a:xfrm>
            <a:off x="8350100" y="5002500"/>
            <a:ext cx="1062656" cy="2414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6B85C-D6DD-4C68-9DEC-1CF974241EF9}"/>
              </a:ext>
            </a:extLst>
          </p:cNvPr>
          <p:cNvSpPr/>
          <p:nvPr/>
        </p:nvSpPr>
        <p:spPr>
          <a:xfrm>
            <a:off x="5671315" y="4898125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B732-C335-4E02-BBEF-1C2EC37D92E7}"/>
              </a:ext>
            </a:extLst>
          </p:cNvPr>
          <p:cNvSpPr txBox="1"/>
          <p:nvPr/>
        </p:nvSpPr>
        <p:spPr>
          <a:xfrm>
            <a:off x="5683333" y="518439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30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58249-8ADE-47B2-AC92-911CA30467FD}"/>
              </a:ext>
            </a:extLst>
          </p:cNvPr>
          <p:cNvSpPr txBox="1"/>
          <p:nvPr/>
        </p:nvSpPr>
        <p:spPr>
          <a:xfrm>
            <a:off x="10533305" y="2851228"/>
            <a:ext cx="1149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ko-KR" altLang="en-US" sz="1050" dirty="0"/>
              <a:t>등 </a:t>
            </a:r>
            <a:r>
              <a:rPr lang="en-US" altLang="ko-KR" sz="1050" dirty="0"/>
              <a:t>xxx       (22)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등 </a:t>
            </a:r>
            <a:r>
              <a:rPr lang="en-US" altLang="ko-KR" sz="1050" dirty="0" err="1"/>
              <a:t>yyyy</a:t>
            </a:r>
            <a:r>
              <a:rPr lang="en-US" altLang="ko-KR" sz="1050" dirty="0"/>
              <a:t>     (18)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ㅋㅋㅋ</a:t>
            </a:r>
            <a:r>
              <a:rPr lang="ko-KR" altLang="en-US" sz="1050" dirty="0"/>
              <a:t> </a:t>
            </a:r>
            <a:r>
              <a:rPr lang="en-US" altLang="ko-KR" sz="1050" dirty="0"/>
              <a:t>(17)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</a:p>
          <a:p>
            <a:r>
              <a:rPr lang="en-US" altLang="ko-KR" sz="1050" dirty="0"/>
              <a:t>8</a:t>
            </a:r>
            <a:r>
              <a:rPr lang="ko-KR" altLang="en-US" sz="1050" dirty="0"/>
              <a:t>등 </a:t>
            </a:r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A1136-EA90-4E0E-B1C5-93C1893AA8FD}"/>
              </a:ext>
            </a:extLst>
          </p:cNvPr>
          <p:cNvSpPr txBox="1"/>
          <p:nvPr/>
        </p:nvSpPr>
        <p:spPr>
          <a:xfrm>
            <a:off x="8067516" y="186845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분</a:t>
            </a:r>
            <a:r>
              <a:rPr lang="en-US" altLang="ko-KR" dirty="0"/>
              <a:t> : 22</a:t>
            </a:r>
            <a:r>
              <a:rPr lang="ko-KR" altLang="en-US" dirty="0"/>
              <a:t>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927327-7F67-49FF-86B6-B93EDF40C17D}"/>
              </a:ext>
            </a:extLst>
          </p:cNvPr>
          <p:cNvSpPr/>
          <p:nvPr/>
        </p:nvSpPr>
        <p:spPr>
          <a:xfrm>
            <a:off x="5671315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Picture 2" descr="종자특집]내병계 토마토 &lt; 종자 &lt; 산업 &lt; 기사본문 - 농수축산신문">
            <a:extLst>
              <a:ext uri="{FF2B5EF4-FFF2-40B4-BE49-F238E27FC236}">
                <a16:creationId xmlns:a16="http://schemas.microsoft.com/office/drawing/2014/main" id="{EA8813A0-50B0-40F7-9A11-8FD88EC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2" y="4911999"/>
            <a:ext cx="295662" cy="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74515-8B1D-45D1-A2B1-B2B122E57BF8}"/>
              </a:ext>
            </a:extLst>
          </p:cNvPr>
          <p:cNvSpPr txBox="1"/>
          <p:nvPr/>
        </p:nvSpPr>
        <p:spPr>
          <a:xfrm>
            <a:off x="6070220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B4BD3C-36FE-4BBC-B195-60457F749806}"/>
              </a:ext>
            </a:extLst>
          </p:cNvPr>
          <p:cNvSpPr/>
          <p:nvPr/>
        </p:nvSpPr>
        <p:spPr>
          <a:xfrm>
            <a:off x="6058202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D9D93-9450-4BF7-B8DA-298507C1A8D4}"/>
              </a:ext>
            </a:extLst>
          </p:cNvPr>
          <p:cNvSpPr/>
          <p:nvPr/>
        </p:nvSpPr>
        <p:spPr>
          <a:xfrm>
            <a:off x="6460076" y="4898082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0E053-E8C5-4591-BD2C-D922C0988B70}"/>
              </a:ext>
            </a:extLst>
          </p:cNvPr>
          <p:cNvSpPr txBox="1"/>
          <p:nvPr/>
        </p:nvSpPr>
        <p:spPr>
          <a:xfrm>
            <a:off x="6905671" y="519211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C52DD-4379-472B-97C2-D5FC4F645632}"/>
              </a:ext>
            </a:extLst>
          </p:cNvPr>
          <p:cNvSpPr/>
          <p:nvPr/>
        </p:nvSpPr>
        <p:spPr>
          <a:xfrm>
            <a:off x="6893653" y="4905799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6BE5-ACD3-4255-86DE-8C21CCC330DD}"/>
              </a:ext>
            </a:extLst>
          </p:cNvPr>
          <p:cNvSpPr txBox="1"/>
          <p:nvPr/>
        </p:nvSpPr>
        <p:spPr>
          <a:xfrm>
            <a:off x="7349647" y="51956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2E22-8B68-4286-A4EE-B10C049B8295}"/>
              </a:ext>
            </a:extLst>
          </p:cNvPr>
          <p:cNvSpPr/>
          <p:nvPr/>
        </p:nvSpPr>
        <p:spPr>
          <a:xfrm>
            <a:off x="7337629" y="4909314"/>
            <a:ext cx="328467" cy="3381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507E5C-3BF7-42F6-ACB7-97E076705E8E}"/>
              </a:ext>
            </a:extLst>
          </p:cNvPr>
          <p:cNvSpPr txBox="1"/>
          <p:nvPr/>
        </p:nvSpPr>
        <p:spPr>
          <a:xfrm>
            <a:off x="5531491" y="4707434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1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D8C12-B082-4725-8C8F-464C9DA84872}"/>
              </a:ext>
            </a:extLst>
          </p:cNvPr>
          <p:cNvSpPr txBox="1"/>
          <p:nvPr/>
        </p:nvSpPr>
        <p:spPr>
          <a:xfrm>
            <a:off x="5931279" y="4715151"/>
            <a:ext cx="301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2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99F6C-9DF4-4BF7-B5EB-C64E1D0476B2}"/>
              </a:ext>
            </a:extLst>
          </p:cNvPr>
          <p:cNvSpPr txBox="1"/>
          <p:nvPr/>
        </p:nvSpPr>
        <p:spPr>
          <a:xfrm>
            <a:off x="6324794" y="4715600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3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DD66-F6F9-40E2-B4C5-5AD455F410F1}"/>
              </a:ext>
            </a:extLst>
          </p:cNvPr>
          <p:cNvSpPr txBox="1"/>
          <p:nvPr/>
        </p:nvSpPr>
        <p:spPr>
          <a:xfrm>
            <a:off x="6765021" y="4715151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4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259E9-B206-4DB2-AB5C-94398F7DA5EF}"/>
              </a:ext>
            </a:extLst>
          </p:cNvPr>
          <p:cNvSpPr txBox="1"/>
          <p:nvPr/>
        </p:nvSpPr>
        <p:spPr>
          <a:xfrm>
            <a:off x="7200552" y="4722181"/>
            <a:ext cx="314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 R</a:t>
            </a:r>
            <a:endParaRPr lang="ko-KR" altLang="en-US" sz="11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AFA24E7-6990-4D28-8D76-A46AF91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1" y="4920704"/>
            <a:ext cx="288863" cy="2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D5989B1-8B1D-4221-9F65-A63883F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3" y="4944079"/>
            <a:ext cx="279666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id="{07F6D014-FC84-4E6B-B087-9A39A82F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53" y="4920704"/>
            <a:ext cx="309967" cy="3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89771F05-5600-46AC-8FF0-72EBD2C5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94" y="4922385"/>
            <a:ext cx="318032" cy="3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463F23-2532-4202-9A7B-D8111AAC3463}"/>
              </a:ext>
            </a:extLst>
          </p:cNvPr>
          <p:cNvSpPr txBox="1"/>
          <p:nvPr/>
        </p:nvSpPr>
        <p:spPr>
          <a:xfrm>
            <a:off x="10208225" y="1810121"/>
            <a:ext cx="14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xxx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kill</a:t>
            </a:r>
            <a:r>
              <a:rPr lang="en-US" altLang="ko-KR" dirty="0"/>
              <a:t> </a:t>
            </a:r>
            <a:r>
              <a:rPr lang="en-US" altLang="ko-KR" dirty="0" err="1"/>
              <a:t>yyyy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9C7C4857-D46A-4B6D-A1AD-2CE115A604D2}"/>
              </a:ext>
            </a:extLst>
          </p:cNvPr>
          <p:cNvSpPr/>
          <p:nvPr/>
        </p:nvSpPr>
        <p:spPr>
          <a:xfrm rot="10800000">
            <a:off x="10683092" y="4209926"/>
            <a:ext cx="1357464" cy="739093"/>
          </a:xfrm>
          <a:prstGeom prst="wedgeRoundRectCallout">
            <a:avLst>
              <a:gd name="adj1" fmla="val -7922"/>
              <a:gd name="adj2" fmla="val 1495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FF6E13-4308-478C-A3C4-149258A1BAD6}"/>
              </a:ext>
            </a:extLst>
          </p:cNvPr>
          <p:cNvSpPr txBox="1"/>
          <p:nvPr/>
        </p:nvSpPr>
        <p:spPr>
          <a:xfrm>
            <a:off x="10714434" y="4348761"/>
            <a:ext cx="14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데스에</a:t>
            </a:r>
            <a:r>
              <a:rPr lang="ko-KR" altLang="en-US" sz="1400" dirty="0"/>
              <a:t> 따라 포인트 산정</a:t>
            </a:r>
          </a:p>
        </p:txBody>
      </p:sp>
    </p:spTree>
    <p:extLst>
      <p:ext uri="{BB962C8B-B14F-4D97-AF65-F5344CB8AC3E}">
        <p14:creationId xmlns:p14="http://schemas.microsoft.com/office/powerpoint/2010/main" val="163315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616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/>
              <a:t>4. </a:t>
            </a:r>
            <a:r>
              <a:rPr lang="ko-KR" altLang="en-US" sz="4800"/>
              <a:t>개발 환경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0A01BE53-BA69-4480-A2BD-B0CEC6A0F9D4}"/>
              </a:ext>
            </a:extLst>
          </p:cNvPr>
          <p:cNvSpPr/>
          <p:nvPr/>
        </p:nvSpPr>
        <p:spPr>
          <a:xfrm>
            <a:off x="288758" y="1341119"/>
            <a:ext cx="11598442" cy="5034281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316" y="2021305"/>
            <a:ext cx="1049153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Adobe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Substance Painter</a:t>
            </a:r>
          </a:p>
        </p:txBody>
      </p:sp>
    </p:spTree>
    <p:extLst>
      <p:ext uri="{BB962C8B-B14F-4D97-AF65-F5344CB8AC3E}">
        <p14:creationId xmlns:p14="http://schemas.microsoft.com/office/powerpoint/2010/main" val="252547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981</Words>
  <Application>Microsoft Office PowerPoint</Application>
  <PresentationFormat>와이드스크린</PresentationFormat>
  <Paragraphs>198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HY중고딕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사진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이수민(2017182030)</cp:lastModifiedBy>
  <cp:revision>70</cp:revision>
  <cp:lastPrinted>2021-12-12T13:40:20Z</cp:lastPrinted>
  <dcterms:created xsi:type="dcterms:W3CDTF">2020-04-20T01:06:09Z</dcterms:created>
  <dcterms:modified xsi:type="dcterms:W3CDTF">2021-12-26T16:10:03Z</dcterms:modified>
</cp:coreProperties>
</file>